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06" r:id="rId4"/>
    <p:sldId id="265" r:id="rId6"/>
    <p:sldId id="268" r:id="rId7"/>
    <p:sldId id="285" r:id="rId8"/>
    <p:sldId id="303" r:id="rId9"/>
    <p:sldId id="304" r:id="rId10"/>
    <p:sldId id="305" r:id="rId11"/>
    <p:sldId id="301" r:id="rId12"/>
    <p:sldId id="291" r:id="rId13"/>
    <p:sldId id="292" r:id="rId14"/>
    <p:sldId id="293" r:id="rId15"/>
    <p:sldId id="294" r:id="rId16"/>
    <p:sldId id="295" r:id="rId17"/>
    <p:sldId id="296" r:id="rId18"/>
    <p:sldId id="286" r:id="rId19"/>
    <p:sldId id="287" r:id="rId20"/>
    <p:sldId id="288" r:id="rId21"/>
    <p:sldId id="299" r:id="rId22"/>
    <p:sldId id="300" r:id="rId23"/>
    <p:sldId id="298" r:id="rId24"/>
    <p:sldId id="289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36" d="100"/>
          <a:sy n="36" d="100"/>
        </p:scale>
        <p:origin x="62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702D5-4E69-4867-8584-ABC7144E15E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2FA55-727F-4D3A-8F44-30C171B600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30EEF3-C777-4F6D-BD4C-A92B8F7D5DAC}" type="slidenum">
              <a:rPr lang="en-US" altLang="en-US" smtClean="0">
                <a:solidFill>
                  <a:prstClr val="black"/>
                </a:solidFill>
              </a:rPr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BE97CC6E-C0B1-4894-85EB-A2D25285553C}" type="slidenum">
              <a:rPr lang="en-US" altLang="en-US" sz="1200" smtClean="0">
                <a:solidFill>
                  <a:prstClr val="black"/>
                </a:solidFill>
              </a:rPr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1509" name="Rectangle 3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9652-D5E8-46C6-B5FD-085ED6A5D56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283C1-998F-4C3F-B426-B7E95DA544A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5B27D-C8C7-4817-A9E0-45DF8FC7ABE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8F2A-752C-4033-B04F-286B8662CFE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DB25B-45EE-444B-8EF8-E1F004E7403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BCCDF-B61F-42E4-921F-9F21C6E0180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CAF35-966C-421B-A5AD-F16A0D9C0E3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76C3-7B2D-48F6-A9FD-DFAAF18F960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84A6-DE62-45A4-83B9-218DD7B09B1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1F924-544C-46E9-81E5-51393CE1A32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3B07-273E-4F4B-B52E-4816F5FEA0A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037A-FA68-4BB6-9E1E-63510E008C1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3653C-0471-4EE2-8D8B-E932484A32C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ABA69-2A2D-48E4-8C59-5A11EC4A55E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A03CF-F3E3-47C8-8C39-3238B0DFA6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8FD0-EAFB-43B7-A3DB-AF0E34BF8BD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974E057-A70D-419B-B648-08C78198D1F0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102225" y="1227456"/>
            <a:ext cx="7906870" cy="2169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Jamai" pitchFamily="2" charset="0"/>
              </a:rPr>
              <a:t>WELCOME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Jamai" pitchFamily="2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Jamai" pitchFamily="2" charset="0"/>
              </a:rPr>
              <a:t>ALL grade 7 STUDENTS </a:t>
            </a:r>
            <a:endParaRPr lang="en-US" sz="4800" baseline="30000" dirty="0">
              <a:solidFill>
                <a:srgbClr val="008000"/>
              </a:solidFill>
              <a:latin typeface="VNI-Jamai" pitchFamily="2" charset="0"/>
            </a:endParaRPr>
          </a:p>
        </p:txBody>
      </p:sp>
      <p:pic>
        <p:nvPicPr>
          <p:cNvPr id="20486" name="Picture 7" descr="sun1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0"/>
            <a:ext cx="15811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Book-02-j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303985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NEW WORDS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28" y="893246"/>
            <a:ext cx="45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- </a:t>
            </a:r>
            <a:r>
              <a:rPr lang="en-US" sz="3600" dirty="0">
                <a:solidFill>
                  <a:srgbClr val="FFFF00"/>
                </a:solidFill>
              </a:rPr>
              <a:t>part-time </a:t>
            </a:r>
            <a:r>
              <a:rPr lang="en-US" sz="3600" dirty="0">
                <a:solidFill>
                  <a:schemeClr val="bg1"/>
                </a:solidFill>
              </a:rPr>
              <a:t>(adj/adv)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28" y="1703626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- </a:t>
            </a:r>
            <a:r>
              <a:rPr lang="en-US" sz="3600" dirty="0">
                <a:solidFill>
                  <a:srgbClr val="FFFF00"/>
                </a:solidFill>
              </a:rPr>
              <a:t>homeless </a:t>
            </a:r>
            <a:r>
              <a:rPr lang="en-US" sz="3600" dirty="0">
                <a:solidFill>
                  <a:schemeClr val="bg1"/>
                </a:solidFill>
              </a:rPr>
              <a:t>(adj)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928" y="2514007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- </a:t>
            </a:r>
            <a:r>
              <a:rPr lang="en-US" sz="3600" dirty="0">
                <a:solidFill>
                  <a:srgbClr val="FFFF00"/>
                </a:solidFill>
              </a:rPr>
              <a:t>mechanic </a:t>
            </a:r>
            <a:r>
              <a:rPr lang="en-US" sz="3600" dirty="0">
                <a:solidFill>
                  <a:schemeClr val="bg1"/>
                </a:solidFill>
              </a:rPr>
              <a:t>(n)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2" name="Picture 2" descr="How to Become a Mechanic | Salary, Career &amp;amp; Train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580430"/>
            <a:ext cx="5507038" cy="570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chanic awarded €11.5k after being sacked for failing to turn up to work  on 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" y="3163665"/>
            <a:ext cx="4762500" cy="31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303985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NEW WORDS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28" y="893246"/>
            <a:ext cx="45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part-time </a:t>
            </a:r>
            <a:r>
              <a:rPr lang="en-US" sz="3600" b="1" dirty="0">
                <a:solidFill>
                  <a:schemeClr val="bg1"/>
                </a:solidFill>
              </a:rPr>
              <a:t>(adj/adv)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28" y="1703626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homeless </a:t>
            </a:r>
            <a:r>
              <a:rPr lang="en-US" sz="3600" b="1" dirty="0">
                <a:solidFill>
                  <a:schemeClr val="bg1"/>
                </a:solidFill>
              </a:rPr>
              <a:t>(adj)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928" y="2514006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mechanic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928" y="3324387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shift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6116" y="3312371"/>
            <a:ext cx="9177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 period of time worked by a group of workers who start work as another group finishes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928" y="4716805"/>
            <a:ext cx="9177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Ex: He</a:t>
            </a:r>
            <a:r>
              <a:rPr lang="en-US" sz="3600" b="1" i="0" dirty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 has to take night shifts twice a week.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303985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NEW WORDS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27" y="893246"/>
            <a:ext cx="45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part-time </a:t>
            </a:r>
            <a:r>
              <a:rPr lang="en-US" sz="3600" b="1" dirty="0">
                <a:solidFill>
                  <a:schemeClr val="bg1"/>
                </a:solidFill>
              </a:rPr>
              <a:t>(adj/adv)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27" y="1667047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homeless </a:t>
            </a:r>
            <a:r>
              <a:rPr lang="en-US" sz="3600" b="1" dirty="0">
                <a:solidFill>
                  <a:schemeClr val="bg1"/>
                </a:solidFill>
              </a:rPr>
              <a:t>(adj)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927" y="2440848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mechanic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927" y="3214649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shift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927" y="3997974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prefer </a:t>
            </a:r>
            <a:r>
              <a:rPr lang="en-US" sz="3600" b="1" dirty="0">
                <a:solidFill>
                  <a:schemeClr val="bg1"/>
                </a:solidFill>
              </a:rPr>
              <a:t>(v)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438" y="3986990"/>
            <a:ext cx="91776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to like one thing or person better than another; to choose one thing rather than something else because you like it better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927" y="5788941"/>
            <a:ext cx="9177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Ex: </a:t>
            </a:r>
            <a:r>
              <a:rPr lang="en-US" sz="3600" b="1" i="1" dirty="0">
                <a:solidFill>
                  <a:srgbClr val="FFC000"/>
                </a:solidFill>
              </a:rPr>
              <a:t>‘Coffee or tea?’ ‘I'd prefer tea, thanks.’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" y="0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303985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NEW WORDS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86" y="986951"/>
            <a:ext cx="45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part-time </a:t>
            </a:r>
            <a:r>
              <a:rPr lang="en-US" sz="3600" b="1" dirty="0">
                <a:solidFill>
                  <a:schemeClr val="bg1"/>
                </a:solidFill>
              </a:rPr>
              <a:t>(adj/adv)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86" y="1747106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homeless </a:t>
            </a:r>
            <a:r>
              <a:rPr lang="en-US" sz="3600" b="1" dirty="0">
                <a:solidFill>
                  <a:schemeClr val="bg1"/>
                </a:solidFill>
              </a:rPr>
              <a:t>(adj)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86" y="2507261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mechanic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86" y="3267416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shift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86" y="4027571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prefer </a:t>
            </a:r>
            <a:r>
              <a:rPr lang="en-US" sz="3600" b="1" dirty="0">
                <a:solidFill>
                  <a:schemeClr val="bg1"/>
                </a:solidFill>
              </a:rPr>
              <a:t>(v)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986" y="4787726"/>
            <a:ext cx="244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day off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0726" y="4752220"/>
            <a:ext cx="6507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b="1" dirty="0"/>
              <a:t>day when you do not work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3986" y="5547883"/>
            <a:ext cx="9177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Ex: </a:t>
            </a:r>
            <a:r>
              <a:rPr lang="en-US" sz="3600" b="1" dirty="0">
                <a:solidFill>
                  <a:schemeClr val="accent4"/>
                </a:solidFill>
              </a:rPr>
              <a:t>Tomorrow is my day off.</a:t>
            </a:r>
            <a:endParaRPr lang="en-US" sz="36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303985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NEW WORDS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27" y="893246"/>
            <a:ext cx="45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part-time </a:t>
            </a:r>
            <a:r>
              <a:rPr lang="en-US" sz="3600" b="1" dirty="0">
                <a:solidFill>
                  <a:schemeClr val="bg1"/>
                </a:solidFill>
              </a:rPr>
              <a:t>(adj/adv)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27" y="1670857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homeless </a:t>
            </a:r>
            <a:r>
              <a:rPr lang="en-US" sz="3600" b="1" dirty="0">
                <a:solidFill>
                  <a:schemeClr val="bg1"/>
                </a:solidFill>
              </a:rPr>
              <a:t>(adj)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927" y="2448468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mechanic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927" y="3226079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shift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927" y="4003690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prefer </a:t>
            </a:r>
            <a:r>
              <a:rPr lang="en-US" sz="3600" b="1" dirty="0">
                <a:solidFill>
                  <a:schemeClr val="bg1"/>
                </a:solidFill>
              </a:rPr>
              <a:t>(v)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927" y="4781299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day off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Ngành Golf là gì? Ngành Golf Học Những Gì? Học Ngành Golf Ra Trường Làm  Công Việc Gì? - Binh Gol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38" y="580431"/>
            <a:ext cx="5492187" cy="55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3986" y="5445261"/>
            <a:ext cx="243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golf </a:t>
            </a:r>
            <a:r>
              <a:rPr lang="en-US" sz="3600" b="1" dirty="0">
                <a:solidFill>
                  <a:schemeClr val="bg1"/>
                </a:solidFill>
              </a:rPr>
              <a:t>(n)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9" y="0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98387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baseline="0" dirty="0">
                <a:solidFill>
                  <a:srgbClr val="FF0000"/>
                </a:solidFill>
                <a:latin typeface=".VnTimeH" panose="020B7200000000000000" pitchFamily="34" charset="0"/>
              </a:rPr>
              <a:t>Grammar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479" y="508663"/>
            <a:ext cx="782595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15000"/>
              </a:lnSpc>
            </a:pP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583" y="499312"/>
            <a:ext cx="101984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15000"/>
              </a:lnSpc>
            </a:pP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noun (so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612" y="4600544"/>
            <a:ext cx="10198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+mj-lt"/>
              </a:rPr>
              <a:t>Ex: </a:t>
            </a:r>
            <a:r>
              <a:rPr lang="en-US" altLang="en-US" sz="36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en-US" sz="3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+mj-lt"/>
              </a:rPr>
              <a:t>Hoa</a:t>
            </a: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 works more hours than some workers</a:t>
            </a:r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.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6281" y="5208117"/>
            <a:ext cx="10198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- My </a:t>
            </a:r>
            <a:r>
              <a:rPr lang="en-US" altLang="en-US" sz="3600" b="1" dirty="0">
                <a:solidFill>
                  <a:schemeClr val="bg1"/>
                </a:solidFill>
                <a:latin typeface="+mj-lt"/>
              </a:rPr>
              <a:t>father has fewer days off than my Mom.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259" y="1318665"/>
            <a:ext cx="907526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So </a:t>
            </a:r>
            <a:r>
              <a:rPr lang="en-US" sz="3600" b="1" dirty="0" err="1"/>
              <a:t>sánh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hơn</a:t>
            </a:r>
            <a:r>
              <a:rPr lang="en-US" sz="3600" b="1" dirty="0"/>
              <a:t>: </a:t>
            </a:r>
            <a:r>
              <a:rPr lang="en-US" sz="3600" b="1" dirty="0" smtClean="0"/>
              <a:t>… </a:t>
            </a:r>
            <a:r>
              <a:rPr lang="en-US" sz="3600" b="1" dirty="0">
                <a:solidFill>
                  <a:srgbClr val="FF0000"/>
                </a:solidFill>
              </a:rPr>
              <a:t>more</a:t>
            </a:r>
            <a:r>
              <a:rPr lang="en-US" sz="3600" b="1" dirty="0"/>
              <a:t> + </a:t>
            </a:r>
            <a:r>
              <a:rPr lang="en-US" sz="3600" b="1" dirty="0" smtClean="0"/>
              <a:t>Ns/N + </a:t>
            </a:r>
            <a:r>
              <a:rPr lang="en-US" sz="3600" b="1" dirty="0" smtClean="0">
                <a:solidFill>
                  <a:srgbClr val="FF0000"/>
                </a:solidFill>
              </a:rPr>
              <a:t>than</a:t>
            </a:r>
            <a:r>
              <a:rPr lang="en-US" sz="3600" b="1" dirty="0" smtClean="0"/>
              <a:t> </a:t>
            </a:r>
            <a:r>
              <a:rPr lang="en-US" sz="3600" b="1" dirty="0"/>
              <a:t>…</a:t>
            </a:r>
            <a:endParaRPr lang="en-US" sz="3600" b="1" dirty="0"/>
          </a:p>
          <a:p>
            <a:r>
              <a:rPr lang="en-US" sz="3600" b="1" dirty="0"/>
              <a:t>So </a:t>
            </a:r>
            <a:r>
              <a:rPr lang="en-US" sz="3600" b="1" dirty="0" err="1"/>
              <a:t>sánh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/>
              <a:t>hơn</a:t>
            </a:r>
            <a:r>
              <a:rPr lang="en-US" sz="3600" b="1" dirty="0"/>
              <a:t>:  </a:t>
            </a:r>
            <a:r>
              <a:rPr lang="en-US" sz="3600" b="1" dirty="0" smtClean="0"/>
              <a:t>       … </a:t>
            </a:r>
            <a:r>
              <a:rPr lang="en-US" sz="3600" b="1" dirty="0">
                <a:solidFill>
                  <a:schemeClr val="accent6"/>
                </a:solidFill>
              </a:rPr>
              <a:t>fewer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/>
              <a:t>+ </a:t>
            </a:r>
            <a:r>
              <a:rPr lang="en-US" sz="3600" b="1" dirty="0" smtClean="0"/>
              <a:t>Ns + </a:t>
            </a:r>
            <a:r>
              <a:rPr lang="en-US" sz="3600" b="1" dirty="0">
                <a:solidFill>
                  <a:srgbClr val="FF0000"/>
                </a:solidFill>
              </a:rPr>
              <a:t>than </a:t>
            </a:r>
            <a:r>
              <a:rPr lang="en-US" sz="3600" b="1" dirty="0" smtClean="0"/>
              <a:t>…</a:t>
            </a:r>
            <a:endParaRPr lang="en-US" sz="3600" b="1" dirty="0" smtClean="0"/>
          </a:p>
          <a:p>
            <a:r>
              <a:rPr lang="en-US" sz="3600" b="1" dirty="0"/>
              <a:t>	</a:t>
            </a:r>
            <a:r>
              <a:rPr lang="en-US" sz="3600" b="1" dirty="0" smtClean="0"/>
              <a:t>			</a:t>
            </a:r>
            <a:r>
              <a:rPr lang="en-US" sz="3600" b="1" dirty="0" smtClean="0"/>
              <a:t>  </a:t>
            </a:r>
            <a:r>
              <a:rPr lang="en-US" sz="3600" b="1" dirty="0"/>
              <a:t>… </a:t>
            </a:r>
            <a:r>
              <a:rPr lang="en-US" sz="3600" b="1" dirty="0">
                <a:solidFill>
                  <a:schemeClr val="accent6"/>
                </a:solidFill>
              </a:rPr>
              <a:t>less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/>
              <a:t>+ </a:t>
            </a:r>
            <a:r>
              <a:rPr lang="en-US" sz="3600" b="1" dirty="0" smtClean="0"/>
              <a:t>N + </a:t>
            </a:r>
            <a:r>
              <a:rPr lang="en-US" sz="3600" b="1" dirty="0">
                <a:solidFill>
                  <a:srgbClr val="FF0000"/>
                </a:solidFill>
              </a:rPr>
              <a:t>than</a:t>
            </a:r>
            <a:r>
              <a:rPr lang="en-US" sz="3600" b="1" dirty="0" smtClean="0"/>
              <a:t> …</a:t>
            </a:r>
            <a:endParaRPr lang="en-US" sz="36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116281" y="5854448"/>
            <a:ext cx="10198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+mj-lt"/>
              </a:rPr>
              <a:t>Jane drinks less milk than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her sister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+mj-lt"/>
              </a:rPr>
              <a:t>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477136" y="5107274"/>
            <a:ext cx="206769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27139" y="5765518"/>
            <a:ext cx="2567625" cy="2589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477136" y="6373091"/>
            <a:ext cx="1697609" cy="4494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74239" y="1091377"/>
            <a:ext cx="1867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rgbClr val="FF0000"/>
                </a:solidFill>
              </a:rPr>
              <a:t>Form: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4239" y="3212595"/>
            <a:ext cx="86010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Notes</a:t>
            </a:r>
            <a:r>
              <a:rPr lang="en-US" sz="3600" b="1" dirty="0" smtClean="0"/>
              <a:t>:  - </a:t>
            </a:r>
            <a:r>
              <a:rPr lang="en-US" sz="3600" b="1" dirty="0" smtClean="0"/>
              <a:t>N: </a:t>
            </a:r>
            <a:r>
              <a:rPr lang="en-US" sz="3600" b="1" dirty="0" err="1"/>
              <a:t>danh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đếm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,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ít</a:t>
            </a:r>
            <a:endParaRPr lang="en-US" sz="3600" dirty="0"/>
          </a:p>
          <a:p>
            <a:r>
              <a:rPr lang="en-US" sz="3600" b="1" dirty="0" smtClean="0"/>
              <a:t>              - Ns: </a:t>
            </a:r>
            <a:r>
              <a:rPr lang="en-US" sz="3600" b="1" dirty="0" err="1"/>
              <a:t>danh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đếm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nhiều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 build="allAtOnce"/>
      <p:bldP spid="12" grpId="0"/>
      <p:bldP spid="22" grpId="0"/>
      <p:bldP spid="19" grpId="0" animBg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38026" y="215896"/>
            <a:ext cx="3297185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TRUE</a:t>
            </a:r>
            <a:r>
              <a:rPr 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OR </a:t>
            </a:r>
            <a:r>
              <a:rPr 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FALSE</a:t>
            </a:r>
            <a:r>
              <a:rPr 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0043890" y="302962"/>
            <a:ext cx="19235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F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13853" y="986640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262236" y="961153"/>
            <a:ext cx="5683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altLang="en-US" sz="3800" dirty="0"/>
          </a:p>
        </p:txBody>
      </p:sp>
      <p:sp>
        <p:nvSpPr>
          <p:cNvPr id="26" name="Rectangle 25"/>
          <p:cNvSpPr/>
          <p:nvPr/>
        </p:nvSpPr>
        <p:spPr>
          <a:xfrm>
            <a:off x="9921376" y="985775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74480" y="862227"/>
            <a:ext cx="7727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baseline="0" dirty="0">
                <a:latin typeface=".VnTime" panose="020B7200000000000000" pitchFamily="34" charset="0"/>
              </a:rPr>
              <a:t>1. Tim tells </a:t>
            </a:r>
            <a:r>
              <a:rPr lang="en-US" altLang="en-US" sz="3600" b="1" baseline="0" dirty="0" err="1">
                <a:latin typeface=".VnTime" panose="020B7200000000000000" pitchFamily="34" charset="0"/>
              </a:rPr>
              <a:t>Hoa</a:t>
            </a:r>
            <a:r>
              <a:rPr lang="en-US" altLang="en-US" sz="3600" b="1" baseline="0" dirty="0">
                <a:latin typeface=".VnTime" panose="020B7200000000000000" pitchFamily="34" charset="0"/>
              </a:rPr>
              <a:t> about his friends.</a:t>
            </a:r>
            <a:endParaRPr lang="en-US" sz="3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74480" y="2330007"/>
            <a:ext cx="8766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.VnTime" panose="020B7200000000000000" pitchFamily="34" charset="0"/>
              </a:rPr>
              <a:t>2</a:t>
            </a:r>
            <a:r>
              <a:rPr lang="en-US" altLang="en-US" sz="3600" b="1" baseline="0" dirty="0">
                <a:latin typeface=".VnTime" panose="020B7200000000000000" pitchFamily="34" charset="0"/>
              </a:rPr>
              <a:t>. His mother takes care of his family and sometimes cooks lunch for homeless people.</a:t>
            </a:r>
            <a:endParaRPr lang="en-US" sz="3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64728" y="3905665"/>
            <a:ext cx="922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baseline="0" dirty="0">
                <a:latin typeface=".VnTime" panose="020B7200000000000000" pitchFamily="34" charset="0"/>
              </a:rPr>
              <a:t>3. His father works about 40 hours a month.</a:t>
            </a:r>
            <a:endParaRPr lang="en-US" sz="3600" b="1" dirty="0"/>
          </a:p>
        </p:txBody>
      </p:sp>
      <p:sp>
        <p:nvSpPr>
          <p:cNvPr id="37" name="Rectangle 36"/>
          <p:cNvSpPr/>
          <p:nvPr/>
        </p:nvSpPr>
        <p:spPr>
          <a:xfrm>
            <a:off x="11192082" y="2617732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9921376" y="2628003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213853" y="4016627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921376" y="4018596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792375" y="1455811"/>
            <a:ext cx="1908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baseline="0" dirty="0" smtClean="0">
                <a:solidFill>
                  <a:srgbClr val="FF0000"/>
                </a:solidFill>
                <a:latin typeface=".VnTime" panose="020B7200000000000000" pitchFamily="34" charset="0"/>
              </a:rPr>
              <a:t>family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921376" y="2628003"/>
            <a:ext cx="5683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altLang="en-US" sz="3800" dirty="0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1262236" y="3944395"/>
            <a:ext cx="5683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altLang="en-US" sz="3800" dirty="0"/>
          </a:p>
        </p:txBody>
      </p:sp>
      <p:sp>
        <p:nvSpPr>
          <p:cNvPr id="46" name="TextBox 45"/>
          <p:cNvSpPr txBox="1"/>
          <p:nvPr/>
        </p:nvSpPr>
        <p:spPr>
          <a:xfrm>
            <a:off x="8016238" y="4525079"/>
            <a:ext cx="2235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week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3907" y="1457685"/>
            <a:ext cx="1143000" cy="6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095739" y="4514437"/>
            <a:ext cx="1143000" cy="6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1201814" y="5299056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1255128" y="5299727"/>
            <a:ext cx="5683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altLang="en-US" sz="3800" dirty="0"/>
          </a:p>
        </p:txBody>
      </p:sp>
      <p:sp>
        <p:nvSpPr>
          <p:cNvPr id="29" name="Rectangle 28"/>
          <p:cNvSpPr/>
          <p:nvPr/>
        </p:nvSpPr>
        <p:spPr>
          <a:xfrm>
            <a:off x="9982206" y="5299056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354489" y="5786289"/>
            <a:ext cx="1406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baseline="0" dirty="0">
                <a:solidFill>
                  <a:srgbClr val="FF0000"/>
                </a:solidFill>
                <a:latin typeface=".VnTime" panose="020B7200000000000000" pitchFamily="34" charset="0"/>
              </a:rPr>
              <a:t>fewer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8089" y="5232291"/>
            <a:ext cx="95774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latin typeface=".VnTime" panose="020B7200000000000000" pitchFamily="34" charset="0"/>
              </a:rPr>
              <a:t>4</a:t>
            </a:r>
            <a:r>
              <a:rPr lang="en-US" altLang="en-US" sz="3600" b="1" baseline="0" dirty="0">
                <a:latin typeface=".VnTime" panose="020B7200000000000000" pitchFamily="34" charset="0"/>
              </a:rPr>
              <a:t>. </a:t>
            </a:r>
            <a:r>
              <a:rPr lang="en-US" altLang="en-US" sz="3600" b="1" dirty="0">
                <a:latin typeface=".VnTime" panose="020B7200000000000000" pitchFamily="34" charset="0"/>
              </a:rPr>
              <a:t>Tim’s father has more days off than his mother.</a:t>
            </a:r>
            <a:endParaRPr lang="en-US" sz="3600" b="1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486020" y="5796988"/>
            <a:ext cx="1143000" cy="6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35" grpId="0"/>
      <p:bldP spid="36" grpId="0"/>
      <p:bldP spid="42" grpId="0"/>
      <p:bldP spid="43" grpId="0"/>
      <p:bldP spid="44" grpId="0"/>
      <p:bldP spid="46" grpId="0"/>
      <p:bldP spid="28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0712" y="-70"/>
            <a:ext cx="5634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OpenSansBold"/>
              </a:rPr>
              <a:t>A</a:t>
            </a:r>
            <a:r>
              <a:rPr lang="en-US" sz="3600" b="1" i="0" u="sng" dirty="0">
                <a:solidFill>
                  <a:srgbClr val="FF0000"/>
                </a:solidFill>
                <a:effectLst/>
                <a:latin typeface="OpenSansBold"/>
              </a:rPr>
              <a:t>nswer the questions.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898" y="646151"/>
            <a:ext cx="115062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  <a:latin typeface="OpenSans"/>
              </a:rPr>
              <a:t>a) Where does Mrs. Jones work? </a:t>
            </a:r>
            <a:endParaRPr lang="en-US" sz="3600" b="1" i="0" dirty="0">
              <a:solidFill>
                <a:srgbClr val="002060"/>
              </a:solidFill>
              <a:effectLst/>
              <a:latin typeface="OpenSans"/>
            </a:endParaRP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  <a:latin typeface="OpenSans"/>
              </a:rPr>
              <a:t>b) What does she do for homeless people? </a:t>
            </a:r>
            <a:endParaRPr lang="en-US" sz="3600" b="1" i="0" dirty="0">
              <a:solidFill>
                <a:srgbClr val="002060"/>
              </a:solidFill>
              <a:effectLst/>
              <a:latin typeface="OpenSans"/>
            </a:endParaRP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  <a:latin typeface="OpenSans"/>
              </a:rPr>
              <a:t>c) What is Mr. Jones' job? </a:t>
            </a:r>
            <a:endParaRPr lang="en-US" sz="3600" b="1" i="0" dirty="0">
              <a:solidFill>
                <a:srgbClr val="002060"/>
              </a:solidFill>
              <a:effectLst/>
              <a:latin typeface="OpenSans"/>
            </a:endParaRP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  <a:latin typeface="OpenSans"/>
              </a:rPr>
              <a:t>d) How many hours a week does he usually work? </a:t>
            </a:r>
            <a:endParaRPr lang="en-US" sz="3600" b="1" i="0" dirty="0">
              <a:solidFill>
                <a:srgbClr val="002060"/>
              </a:solidFill>
              <a:effectLst/>
              <a:latin typeface="OpenSans"/>
            </a:endParaRP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  <a:latin typeface="OpenSans"/>
              </a:rPr>
              <a:t>e) How do you know the Jones family likes Florida?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7537" y="142144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314" y="157038"/>
            <a:ext cx="563468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OpenSansBold"/>
              </a:rPr>
              <a:t>A</a:t>
            </a:r>
            <a:r>
              <a:rPr lang="en-US" sz="3600" b="1" i="0" dirty="0">
                <a:solidFill>
                  <a:srgbClr val="FFC000"/>
                </a:solidFill>
                <a:effectLst/>
                <a:latin typeface="OpenSansBold"/>
              </a:rPr>
              <a:t>nswer the questions</a:t>
            </a:r>
            <a:r>
              <a:rPr lang="vi-VN" altLang="en-US" sz="3600" b="1" i="0" dirty="0">
                <a:solidFill>
                  <a:srgbClr val="FFC000"/>
                </a:solidFill>
                <a:effectLst/>
                <a:latin typeface="OpenSansBold"/>
              </a:rPr>
              <a:t>:</a:t>
            </a:r>
            <a:endParaRPr lang="vi-VN" altLang="en-US" sz="3600" b="1" i="0" dirty="0">
              <a:solidFill>
                <a:srgbClr val="FFC000"/>
              </a:solidFill>
              <a:effectLst/>
              <a:latin typeface="OpenSans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314" y="818263"/>
            <a:ext cx="81307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bg1"/>
                </a:solidFill>
                <a:effectLst/>
                <a:latin typeface="OpenSans"/>
              </a:rPr>
              <a:t>a) Where does Mrs. Jones work? </a:t>
            </a:r>
            <a:endParaRPr lang="en-US" sz="3600" b="0" i="0" dirty="0">
              <a:solidFill>
                <a:schemeClr val="bg1"/>
              </a:solidFill>
              <a:effectLst/>
              <a:latin typeface="Open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314" y="2885853"/>
            <a:ext cx="10715369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bg1"/>
                </a:solidFill>
                <a:effectLst/>
                <a:latin typeface="OpenSans"/>
              </a:rPr>
              <a:t>b) What does she do for homeless people? </a:t>
            </a:r>
            <a:endParaRPr lang="en-US" sz="3600" b="0" i="0" dirty="0">
              <a:solidFill>
                <a:schemeClr val="bg1"/>
              </a:solidFill>
              <a:effectLst/>
              <a:latin typeface="Open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314" y="4399445"/>
            <a:ext cx="10715369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bg1"/>
                </a:solidFill>
                <a:effectLst/>
                <a:latin typeface="OpenSans"/>
              </a:rPr>
              <a:t>c) What is Mr. Jones' job? </a:t>
            </a:r>
            <a:endParaRPr lang="en-US" sz="3600" b="0" i="0" dirty="0">
              <a:solidFill>
                <a:schemeClr val="bg1"/>
              </a:solidFill>
              <a:effectLst/>
              <a:latin typeface="Open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314" y="1670630"/>
            <a:ext cx="10577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1">
                <a:solidFill>
                  <a:srgbClr val="FFFF00"/>
                </a:solidFill>
                <a:effectLst/>
                <a:latin typeface="OpenSans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Mrs</a:t>
            </a:r>
            <a:r>
              <a:rPr lang="en-US" dirty="0"/>
              <a:t> Jones works at home. But three mornings a week she works part-time at a local supermarket.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8313" y="3738220"/>
            <a:ext cx="10715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FFFF00"/>
                </a:solidFill>
                <a:effectLst/>
                <a:latin typeface="OpenSans"/>
              </a:defRPr>
            </a:lvl1pPr>
          </a:lstStyle>
          <a:p>
            <a:r>
              <a:rPr lang="en-US" i="1" dirty="0"/>
              <a:t>- She cooks lunch for homeless people once a week.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8314" y="5251812"/>
            <a:ext cx="10715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1">
                <a:solidFill>
                  <a:srgbClr val="FFFF00"/>
                </a:solidFill>
                <a:effectLst/>
                <a:latin typeface="OpenSans"/>
              </a:defRPr>
            </a:lvl1pPr>
          </a:lstStyle>
          <a:p>
            <a:r>
              <a:rPr lang="en-US" dirty="0"/>
              <a:t>- Mr. Jones is a mechanic. He repairs machines in a factory.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" y="83366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314" y="157038"/>
            <a:ext cx="5634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OpenSansBold"/>
              </a:rPr>
              <a:t>A</a:t>
            </a:r>
            <a:r>
              <a:rPr lang="en-US" sz="3600" b="1" i="0" dirty="0">
                <a:solidFill>
                  <a:srgbClr val="FFC000"/>
                </a:solidFill>
                <a:effectLst/>
                <a:latin typeface="OpenSansBold"/>
              </a:rPr>
              <a:t>nswer the questions.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314" y="956763"/>
            <a:ext cx="1104179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bg1"/>
                </a:solidFill>
                <a:effectLst/>
                <a:latin typeface="OpenSans"/>
              </a:rPr>
              <a:t>d) How many hours a week does he usually work? </a:t>
            </a:r>
            <a:endParaRPr lang="en-US" sz="3600" b="0" i="0" dirty="0">
              <a:solidFill>
                <a:schemeClr val="bg1"/>
              </a:solidFill>
              <a:effectLst/>
              <a:latin typeface="Open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314" y="2747354"/>
            <a:ext cx="10715369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OpenSans"/>
              </a:rPr>
              <a:t>e) How do you know the Jones family likes Florida?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0724" y="2536910"/>
            <a:ext cx="1057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1">
                <a:solidFill>
                  <a:srgbClr val="FFFF00"/>
                </a:solidFill>
                <a:effectLst/>
                <a:latin typeface="OpenSans"/>
              </a:defRPr>
            </a:lvl1pPr>
          </a:lstStyle>
          <a:p>
            <a:r>
              <a:rPr lang="en-US" dirty="0"/>
              <a:t>- He works about 40 hours a week.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7678" y="4537685"/>
            <a:ext cx="10715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FFFF00"/>
                </a:solidFill>
                <a:effectLst/>
                <a:latin typeface="OpenSans"/>
              </a:defRPr>
            </a:lvl1pPr>
          </a:lstStyle>
          <a:p>
            <a:r>
              <a:rPr lang="en-US" i="1" dirty="0"/>
              <a:t>- The John family always goes to Florida on vacation. They have a great time there.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6356" y="3321711"/>
            <a:ext cx="10066638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</a:pP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OF WORK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46" y="4598581"/>
            <a:ext cx="10981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THE WORKER - B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1, 3,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" y="82731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7134" y="332527"/>
            <a:ext cx="3533528" cy="646331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rgbClr val="CCFFFF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33CC"/>
                </a:solidFill>
                <a:latin typeface=".VnTifani HeavyH" panose="020B7200000000000000" pitchFamily="34" charset="0"/>
              </a:rPr>
              <a:t>B 3.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Compare.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  <a:latin typeface=".VnTifani HeavyH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65" y="979170"/>
            <a:ext cx="1150747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FF00"/>
                </a:solidFill>
                <a:effectLst/>
                <a:latin typeface="OpenSans"/>
              </a:rPr>
              <a:t>Read Tim’s letter and the text about Mr. Tuan (B2 p. 77). Then make notes about them.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6" name="Table 8"/>
          <p:cNvGraphicFramePr>
            <a:graphicFrameLocks noGrp="1"/>
          </p:cNvGraphicFramePr>
          <p:nvPr/>
        </p:nvGraphicFramePr>
        <p:xfrm>
          <a:off x="307910" y="2595739"/>
          <a:ext cx="11513976" cy="3016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197"/>
                <a:gridCol w="3202220"/>
                <a:gridCol w="3077209"/>
                <a:gridCol w="3109350"/>
              </a:tblGrid>
              <a:tr h="1025042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Hours per week</a:t>
                      </a:r>
                      <a:endParaRPr lang="en-US" sz="3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Days off</a:t>
                      </a:r>
                      <a:endParaRPr lang="en-US" sz="3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Vacation time</a:t>
                      </a:r>
                      <a:endParaRPr lang="en-US" sz="3600" dirty="0"/>
                    </a:p>
                  </a:txBody>
                  <a:tcPr>
                    <a:noFill/>
                  </a:tcPr>
                </a:tc>
              </a:tr>
              <a:tr h="1025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Mr. Jones</a:t>
                      </a:r>
                      <a:endParaRPr lang="en-US" sz="3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noFill/>
                  </a:tcPr>
                </a:tc>
              </a:tr>
              <a:tr h="966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Mr. Tuan</a:t>
                      </a:r>
                      <a:endParaRPr lang="en-US" sz="3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00613" y="3810136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  <a:latin typeface="OpenSans"/>
              </a:rPr>
              <a:t>40</a:t>
            </a:r>
            <a:endParaRPr lang="en-US" sz="3600" dirty="0">
              <a:solidFill>
                <a:srgbClr val="FFFF00"/>
              </a:solidFill>
              <a:latin typeface="Open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0613" y="4827172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t">
              <a:defRPr sz="3600">
                <a:solidFill>
                  <a:srgbClr val="FFFF00"/>
                </a:solidFill>
                <a:latin typeface="OpenSans"/>
              </a:defRPr>
            </a:lvl1pPr>
          </a:lstStyle>
          <a:p>
            <a:r>
              <a:rPr lang="en-US" dirty="0"/>
              <a:t>42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64898" y="3810135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  <a:latin typeface="OpenSans"/>
              </a:rPr>
              <a:t>15</a:t>
            </a:r>
            <a:endParaRPr lang="en-US" sz="3600" dirty="0">
              <a:solidFill>
                <a:srgbClr val="FFFF00"/>
              </a:solidFill>
              <a:latin typeface="Open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4898" y="4740500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t">
              <a:defRPr sz="3600">
                <a:solidFill>
                  <a:srgbClr val="FFFF00"/>
                </a:solidFill>
                <a:latin typeface="OpenSans"/>
              </a:defRPr>
            </a:lvl1pPr>
          </a:lstStyle>
          <a:p>
            <a:r>
              <a:rPr lang="en-US" dirty="0"/>
              <a:t>4 or 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82447" y="3810134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t">
              <a:defRPr sz="3600">
                <a:solidFill>
                  <a:srgbClr val="FFFF00"/>
                </a:solidFill>
                <a:latin typeface="OpenSans"/>
              </a:defRPr>
            </a:lvl1pPr>
          </a:lstStyle>
          <a:p>
            <a:r>
              <a:rPr lang="en-US" dirty="0"/>
              <a:t>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82447" y="4827171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t">
              <a:defRPr sz="3600">
                <a:solidFill>
                  <a:srgbClr val="FFFF00"/>
                </a:solidFill>
                <a:latin typeface="OpenSans"/>
              </a:defRPr>
            </a:lvl1pPr>
          </a:lstStyle>
          <a:p>
            <a:r>
              <a:rPr lang="en-US" dirty="0"/>
              <a:t>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" y="82731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48433" y="289275"/>
            <a:ext cx="5763164" cy="646331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rgbClr val="CCFFFF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.VnTifani HeavyH" panose="020B7200000000000000" pitchFamily="34" charset="0"/>
              </a:rPr>
              <a:t>B 4.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Listen and take notes.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  <a:latin typeface=".VnTifani HeavyH" panose="020B7200000000000000" pitchFamily="34" charset="0"/>
            </a:endParaRP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57760" y="924957"/>
          <a:ext cx="11245462" cy="5884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2060"/>
                <a:gridCol w="3132170"/>
                <a:gridCol w="3139867"/>
                <a:gridCol w="2811365"/>
              </a:tblGrid>
              <a:tr h="11668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</a:rPr>
                        <a:t>Name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</a:rPr>
                        <a:t>Job</a:t>
                      </a:r>
                      <a:endParaRPr lang="en-US" sz="3600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</a:rPr>
                        <a:t>Hours per week</a:t>
                      </a:r>
                      <a:endParaRPr lang="en-US" sz="3600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</a:rPr>
                        <a:t>Amount of vacation</a:t>
                      </a:r>
                      <a:endParaRPr lang="en-US" sz="3600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</a:tr>
              <a:tr h="10469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</a:rPr>
                        <a:t>Peter</a:t>
                      </a:r>
                      <a:endParaRPr lang="en-US" sz="36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077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</a:rPr>
                        <a:t>Susan</a:t>
                      </a:r>
                      <a:endParaRPr lang="en-US" sz="36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1297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</a:rPr>
                        <a:t>Jane</a:t>
                      </a:r>
                      <a:endParaRPr lang="en-US" sz="3600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1668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0" dirty="0" err="1">
                          <a:solidFill>
                            <a:schemeClr val="bg1"/>
                          </a:solidFill>
                          <a:effectLst/>
                        </a:rPr>
                        <a:t>Phong</a:t>
                      </a:r>
                      <a:endParaRPr lang="en-US" sz="36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46274" y="2377116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doctor</a:t>
            </a:r>
            <a:endParaRPr lang="en-US" sz="3600" b="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3736" y="2447866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70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31821" y="2132097"/>
            <a:ext cx="2521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A four-week vacation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6619" y="3525846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nurse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3736" y="3586200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50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1344" y="3275612"/>
            <a:ext cx="28025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A three-week vacation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6274" y="4464957"/>
            <a:ext cx="2288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shop assistant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3736" y="4724534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35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70654" y="4419127"/>
            <a:ext cx="2643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A one-week vacation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6619" y="5533219"/>
            <a:ext cx="2288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factory worker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3736" y="5712532"/>
            <a:ext cx="228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48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1344" y="5562642"/>
            <a:ext cx="28025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3600" dirty="0">
                <a:solidFill>
                  <a:srgbClr val="FFFF00"/>
                </a:solidFill>
              </a:rPr>
              <a:t>A two-week vacation</a:t>
            </a:r>
            <a:endParaRPr lang="en-US" sz="3600" b="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643363" y="162087"/>
            <a:ext cx="869577" cy="779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E7Track (64) - U7 B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773351" y="2665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k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61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 rot="-10800000" flipH="1" flipV="1">
            <a:off x="3048000" y="1524000"/>
            <a:ext cx="6934200" cy="2667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84751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660033"/>
                  </a:solidFill>
                  <a:rou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VNI-Thufap2"/>
              </a:rPr>
              <a:t>Homework</a:t>
            </a:r>
            <a:endParaRPr lang="en-US" sz="3600" kern="10" dirty="0">
              <a:ln w="9525">
                <a:solidFill>
                  <a:srgbClr val="660033"/>
                </a:solidFill>
                <a:rou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VNI-Thufap2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842053" y="2281696"/>
            <a:ext cx="7140147" cy="304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Arial Narrow" pitchFamily="34" charset="0"/>
              </a:rPr>
              <a:t>1. </a:t>
            </a:r>
            <a:r>
              <a:rPr lang="en-US" sz="3200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 new words by heart.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Prepare Unit 8: Places (A 1, 2, 3) 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796339" y="1458913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.VnTime" panose="020B7200000000000000" pitchFamily="34" charset="0"/>
              </a:rPr>
              <a:t>Mr. Jones</a:t>
            </a:r>
            <a:endParaRPr lang="vi-VN" altLang="en-US" sz="2400" b="1" dirty="0">
              <a:latin typeface=".VnTime" panose="020B7200000000000000" pitchFamily="34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908050"/>
            <a:ext cx="4824413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594065" y="155248"/>
            <a:ext cx="7310224" cy="646331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rgbClr val="CCFFFF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33CC"/>
                </a:solidFill>
                <a:latin typeface=".VnTifani HeavyH" panose="020B7200000000000000" pitchFamily="34" charset="0"/>
              </a:rPr>
              <a:t>B 1.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 letter from Tim Jones (p. 76)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.VnTifani HeavyH" panose="020B7200000000000000" pitchFamily="34" charset="0"/>
              </a:rPr>
              <a:t>  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  <a:latin typeface=".VnTifani HeavyH" panose="020B7200000000000000" pitchFamily="34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603501" y="3860800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.VnTime" panose="020B7200000000000000" pitchFamily="34" charset="0"/>
              </a:rPr>
              <a:t>Tim</a:t>
            </a:r>
            <a:endParaRPr lang="vi-VN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3359150" y="4149725"/>
            <a:ext cx="10810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H="1">
            <a:off x="3359150" y="1341438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847851" y="1052513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.VnTime" panose="020B7200000000000000" pitchFamily="34" charset="0"/>
              </a:rPr>
              <a:t>Mrs. Jones</a:t>
            </a:r>
            <a:endParaRPr lang="vi-VN" altLang="en-US" sz="2400" b="1" dirty="0">
              <a:latin typeface=".VnTime" panose="020B7200000000000000" pitchFamily="34" charset="0"/>
            </a:endParaRPr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flipV="1">
            <a:off x="7535864" y="1773239"/>
            <a:ext cx="1296987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V="1">
            <a:off x="7608888" y="5084764"/>
            <a:ext cx="129540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8867776" y="4772025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.VnTime" panose="020B7200000000000000" pitchFamily="34" charset="0"/>
              </a:rPr>
              <a:t>Shannon</a:t>
            </a:r>
            <a:endParaRPr lang="vi-VN" altLang="en-US" sz="2400" b="1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9" grpId="0"/>
      <p:bldP spid="33800" grpId="0" animBg="1"/>
      <p:bldP spid="33801" grpId="0" animBg="1"/>
      <p:bldP spid="33802" grpId="0"/>
      <p:bldP spid="33805" grpId="0" animBg="1"/>
      <p:bldP spid="33807" grpId="0" animBg="1"/>
      <p:bldP spid="338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9248" y="1251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 letter from Tim Jones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Scroll: Vertical 6"/>
          <p:cNvSpPr/>
          <p:nvPr/>
        </p:nvSpPr>
        <p:spPr>
          <a:xfrm>
            <a:off x="91440" y="833700"/>
            <a:ext cx="11822654" cy="561190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61247" y="2143489"/>
            <a:ext cx="951155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/>
              <a:t>I’m pleased that you and your family are well. I am fine, too. Here is a picture of me, my Mom and Dad and my sister, Shannon. Can you send me a photo of you?</a:t>
            </a:r>
            <a:endParaRPr lang="en-US" sz="3600" b="1" dirty="0"/>
          </a:p>
          <a:p>
            <a:pPr algn="just"/>
            <a:r>
              <a:rPr lang="en-US" sz="3600" b="1" dirty="0"/>
              <a:t>Let me tell you more about my parents. </a:t>
            </a:r>
            <a:endParaRPr lang="en-US" sz="3600" b="1" dirty="0"/>
          </a:p>
          <a:p>
            <a:pPr algn="just"/>
            <a:r>
              <a:rPr lang="en-US" sz="3600" b="1" dirty="0"/>
              <a:t>My Mom works at home. She takes care of the family. Three mornings a week, she works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355105" y="1434983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July 3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61246" y="1604382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Dear </a:t>
            </a:r>
            <a:r>
              <a:rPr lang="en-US" sz="3600" b="1" dirty="0" err="1"/>
              <a:t>Hoa</a:t>
            </a:r>
            <a:r>
              <a:rPr lang="en-US" sz="3600" b="1" dirty="0"/>
              <a:t>, </a:t>
            </a:r>
            <a:endParaRPr lang="en-US" sz="3600" b="1" dirty="0"/>
          </a:p>
        </p:txBody>
      </p:sp>
      <p:sp>
        <p:nvSpPr>
          <p:cNvPr id="16" name="Oval 15"/>
          <p:cNvSpPr/>
          <p:nvPr/>
        </p:nvSpPr>
        <p:spPr>
          <a:xfrm>
            <a:off x="10298059" y="833682"/>
            <a:ext cx="869577" cy="779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E7Track (62) - U7 B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443108" y="9188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3035" y="20732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 letter from Tim Jones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Scroll: Vertical 6"/>
          <p:cNvSpPr/>
          <p:nvPr/>
        </p:nvSpPr>
        <p:spPr>
          <a:xfrm>
            <a:off x="91440" y="833700"/>
            <a:ext cx="11822654" cy="561190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90918" y="1480031"/>
            <a:ext cx="96280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/>
              <a:t>part-time at a local supermarket. She and other women also cook lunch for homeless people once a week. </a:t>
            </a:r>
            <a:endParaRPr lang="en-US" sz="3600" b="1" dirty="0"/>
          </a:p>
          <a:p>
            <a:pPr algn="just"/>
            <a:endParaRPr lang="en-US" sz="3600" b="1" dirty="0"/>
          </a:p>
          <a:p>
            <a:pPr algn="just"/>
            <a:r>
              <a:rPr lang="en-US" sz="3600" b="1" dirty="0"/>
              <a:t>My Dad is a mechanic. He repairs machines in a factory. He works five days a week for about 40 hours, sometimes in the morning and sometimes in the afternoon. He prefers the morning shift.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6824" y="1251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 letter from Tim Jones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Scroll: Vertical 6"/>
          <p:cNvSpPr/>
          <p:nvPr/>
        </p:nvSpPr>
        <p:spPr>
          <a:xfrm>
            <a:off x="91440" y="833700"/>
            <a:ext cx="11822654" cy="561190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90918" y="1480031"/>
            <a:ext cx="96280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/>
              <a:t>He has fewer days off than my Mom. However, when he has an afternoon free, he plays golf. </a:t>
            </a:r>
            <a:endParaRPr lang="en-US" sz="3600" b="1" dirty="0"/>
          </a:p>
          <a:p>
            <a:pPr algn="just"/>
            <a:endParaRPr lang="en-US" sz="3600" b="1" dirty="0"/>
          </a:p>
          <a:p>
            <a:pPr algn="just"/>
            <a:r>
              <a:rPr lang="en-US" sz="3600" b="1" dirty="0"/>
              <a:t>Dad gets about seven public holidays each year. He also has a three-week summer vacation. We always go to Florida on vacation. We have a great time and Dad plays more golf.</a:t>
            </a:r>
            <a:endParaRPr lang="en-US" sz="3600" b="1" dirty="0"/>
          </a:p>
          <a:p>
            <a:pPr algn="just"/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3365" y="12932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 letter from Tim Jones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Scroll: Vertical 6"/>
          <p:cNvSpPr/>
          <p:nvPr/>
        </p:nvSpPr>
        <p:spPr>
          <a:xfrm>
            <a:off x="91440" y="833700"/>
            <a:ext cx="11822654" cy="561190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81952" y="2044808"/>
            <a:ext cx="96280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/>
              <a:t>Please write soon and tell me more about your family.</a:t>
            </a:r>
            <a:endParaRPr lang="en-US" sz="3600" b="1" dirty="0"/>
          </a:p>
          <a:p>
            <a:pPr algn="just"/>
            <a:r>
              <a:rPr lang="en-US" sz="3600" b="1" dirty="0"/>
              <a:t>Best wishes, </a:t>
            </a:r>
            <a:endParaRPr lang="en-US" sz="3600" b="1" dirty="0"/>
          </a:p>
          <a:p>
            <a:pPr algn="just"/>
            <a:r>
              <a:rPr lang="en-US" sz="3600" b="1" dirty="0"/>
              <a:t>Tim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303985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NEW WORDS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28" y="893246"/>
            <a:ext cx="429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- </a:t>
            </a:r>
            <a:r>
              <a:rPr lang="en-US" sz="3600" dirty="0">
                <a:solidFill>
                  <a:srgbClr val="FFFF00"/>
                </a:solidFill>
              </a:rPr>
              <a:t>part-time </a:t>
            </a:r>
            <a:r>
              <a:rPr lang="en-US" sz="3600" dirty="0">
                <a:solidFill>
                  <a:schemeClr val="bg1"/>
                </a:solidFill>
              </a:rPr>
              <a:t>(adj/adv)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9847" y="893246"/>
            <a:ext cx="8038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part of the day or week in which people work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928" y="2225573"/>
            <a:ext cx="9241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600" b="0" i="1" dirty="0">
                <a:solidFill>
                  <a:srgbClr val="FFC000"/>
                </a:solidFill>
                <a:effectLst/>
                <a:latin typeface="inherit"/>
              </a:rPr>
              <a:t>Ex: Liz works part-time from 10 am till 2 pm.</a:t>
            </a:r>
            <a:endParaRPr lang="en-US" sz="3600" b="0" i="1" dirty="0">
              <a:solidFill>
                <a:srgbClr val="FFC000"/>
              </a:solidFill>
              <a:effectLst/>
              <a:latin typeface="inher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" y="63018"/>
            <a:ext cx="12009120" cy="6692537"/>
          </a:xfrm>
          <a:prstGeom prst="rect">
            <a:avLst/>
          </a:prstGeom>
          <a:solidFill>
            <a:srgbClr val="45734C"/>
          </a:solidFill>
          <a:ln w="92075" cmpd="thickThin">
            <a:solidFill>
              <a:schemeClr val="accent2">
                <a:alpha val="7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Arrow: Pentagon 2"/>
          <p:cNvSpPr/>
          <p:nvPr/>
        </p:nvSpPr>
        <p:spPr>
          <a:xfrm>
            <a:off x="413986" y="303985"/>
            <a:ext cx="3264193" cy="55289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NEW WORDS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28" y="893246"/>
            <a:ext cx="429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part-time </a:t>
            </a:r>
            <a:r>
              <a:rPr lang="en-US" sz="3600" b="1" dirty="0">
                <a:solidFill>
                  <a:schemeClr val="bg1"/>
                </a:solidFill>
              </a:rPr>
              <a:t>(adj/adv)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28" y="1687106"/>
            <a:ext cx="435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- </a:t>
            </a:r>
            <a:r>
              <a:rPr lang="en-US" sz="3600" b="1" dirty="0">
                <a:solidFill>
                  <a:srgbClr val="FFFF00"/>
                </a:solidFill>
              </a:rPr>
              <a:t>homeless </a:t>
            </a:r>
            <a:r>
              <a:rPr lang="en-US" sz="3600" b="1" dirty="0">
                <a:solidFill>
                  <a:schemeClr val="bg1"/>
                </a:solidFill>
              </a:rPr>
              <a:t>(adj)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Đêm thời giãn cách của người vô gia cư - Báo Gia Lai điện tử - Tin nhanh -  Chính xá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57" y="1371600"/>
            <a:ext cx="6900416" cy="447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2546117" y="2333437"/>
            <a:ext cx="2870117" cy="232344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3970</Words>
  <Application>WPS Presentation</Application>
  <PresentationFormat>Widescreen</PresentationFormat>
  <Paragraphs>287</Paragraphs>
  <Slides>22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3" baseType="lpstr">
      <vt:lpstr>Arial</vt:lpstr>
      <vt:lpstr>SimSun</vt:lpstr>
      <vt:lpstr>Wingdings</vt:lpstr>
      <vt:lpstr>VNI-Jamai</vt:lpstr>
      <vt:lpstr>Times New Roman</vt:lpstr>
      <vt:lpstr>Calibri</vt:lpstr>
      <vt:lpstr>.VnTime</vt:lpstr>
      <vt:lpstr>.VnTifani HeavyH</vt:lpstr>
      <vt:lpstr>Segoe Print</vt:lpstr>
      <vt:lpstr>Source Sans Pro</vt:lpstr>
      <vt:lpstr>inherit</vt:lpstr>
      <vt:lpstr>Microsoft YaHei</vt:lpstr>
      <vt:lpstr>Arial Unicode MS</vt:lpstr>
      <vt:lpstr>.VnTimeH</vt:lpstr>
      <vt:lpstr>OpenSansBold</vt:lpstr>
      <vt:lpstr>OpenSans</vt:lpstr>
      <vt:lpstr>VNI-Thufap2</vt:lpstr>
      <vt:lpstr>Arial Narrow</vt:lpstr>
      <vt:lpstr>Calibri Light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longmetal2000@gmail.com</dc:creator>
  <cp:lastModifiedBy>HP</cp:lastModifiedBy>
  <cp:revision>17</cp:revision>
  <dcterms:created xsi:type="dcterms:W3CDTF">2021-10-19T18:15:00Z</dcterms:created>
  <dcterms:modified xsi:type="dcterms:W3CDTF">2021-10-21T16:56:02Z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20840B121082486A896D87299255F45C</vt:lpwstr>
  </property>
  <property fmtid="{D5CDD505-2E9C-101B-9397-08002B2CF9AE}" pid="3" name="KSOProductBuildVer">
    <vt:lpwstr>1033-11.2.0.10323</vt:lpwstr>
  </property>
</Properties>
</file>